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46"/>
  </p:normalViewPr>
  <p:slideViewPr>
    <p:cSldViewPr snapToGrid="0">
      <p:cViewPr varScale="1">
        <p:scale>
          <a:sx n="94" d="100"/>
          <a:sy n="94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2DFDD-71AA-F349-A848-2B6A395AAB6F}" type="datetimeFigureOut">
              <a:rPr lang="tr-TR" smtClean="0"/>
              <a:t>30.05.2021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43F1C-A954-8747-BC27-008FCE3A6B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19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Başlangıç: 595 veya 1-2 sene öncesi Fetih suresi Bitiş: 603 29,5/32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43F1C-A954-8747-BC27-008FCE3A6BB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03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Taklidin kötülüğü, içki/İstitrat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43F1C-A954-8747-BC27-008FCE3A6BB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32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88CD89-177F-4077-914C-05A28CF2C1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FAHREDDÎN ER-RÂZÎ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1B47CB2-EEF5-4294-9552-F7E3FE195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401732"/>
            <a:ext cx="8791575" cy="856068"/>
          </a:xfrm>
        </p:spPr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Muhammet </a:t>
            </a:r>
            <a:r>
              <a:rPr lang="tr-TR" dirty="0" err="1"/>
              <a:t>sacit</a:t>
            </a:r>
            <a:r>
              <a:rPr lang="tr-TR" dirty="0"/>
              <a:t> kurt</a:t>
            </a:r>
          </a:p>
        </p:txBody>
      </p:sp>
    </p:spTree>
    <p:extLst>
      <p:ext uri="{BB962C8B-B14F-4D97-AF65-F5344CB8AC3E}">
        <p14:creationId xmlns:p14="http://schemas.microsoft.com/office/powerpoint/2010/main" val="68530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B57291-33BB-4120-A33A-12F6C613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FAHREDDÎN ER-RÂZÎ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7ADCD2-3D1D-44EE-87B8-1BDDE15E6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8484"/>
            <a:ext cx="9905999" cy="436439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Tam adı Muhammed b. Ömer b. el-</a:t>
            </a:r>
            <a:r>
              <a:rPr lang="tr-TR" dirty="0" err="1"/>
              <a:t>Huseyn</a:t>
            </a:r>
            <a:r>
              <a:rPr lang="tr-TR" dirty="0"/>
              <a:t> b. </a:t>
            </a:r>
            <a:r>
              <a:rPr lang="tr-TR" dirty="0" err="1"/>
              <a:t>Alî</a:t>
            </a:r>
            <a:r>
              <a:rPr lang="tr-TR" dirty="0"/>
              <a:t> el-</a:t>
            </a:r>
            <a:r>
              <a:rPr lang="tr-TR" dirty="0" err="1"/>
              <a:t>Kuraşî</a:t>
            </a:r>
            <a:r>
              <a:rPr lang="tr-TR" dirty="0"/>
              <a:t> et-</a:t>
            </a:r>
            <a:r>
              <a:rPr lang="tr-TR" dirty="0" err="1"/>
              <a:t>Teymî</a:t>
            </a:r>
            <a:r>
              <a:rPr lang="tr-TR" dirty="0"/>
              <a:t> el-</a:t>
            </a:r>
            <a:r>
              <a:rPr lang="tr-TR" dirty="0" err="1"/>
              <a:t>Bekrî</a:t>
            </a:r>
            <a:r>
              <a:rPr lang="tr-TR" dirty="0"/>
              <a:t> et-</a:t>
            </a:r>
            <a:r>
              <a:rPr lang="tr-TR" dirty="0" err="1"/>
              <a:t>Taberistânî’dir</a:t>
            </a:r>
            <a:r>
              <a:rPr lang="tr-TR" dirty="0"/>
              <a:t>.</a:t>
            </a:r>
          </a:p>
          <a:p>
            <a:r>
              <a:rPr lang="tr-TR" dirty="0"/>
              <a:t>25 Ramazan 543 tarihinde Rey’de doğmuştur.</a:t>
            </a:r>
          </a:p>
          <a:p>
            <a:r>
              <a:rPr lang="tr-TR" dirty="0" err="1"/>
              <a:t>Fahruddîn</a:t>
            </a:r>
            <a:r>
              <a:rPr lang="tr-TR" dirty="0"/>
              <a:t> er-</a:t>
            </a:r>
            <a:r>
              <a:rPr lang="tr-TR" dirty="0" err="1"/>
              <a:t>Râzî</a:t>
            </a:r>
            <a:r>
              <a:rPr lang="tr-TR" dirty="0"/>
              <a:t> ve el-</a:t>
            </a:r>
            <a:r>
              <a:rPr lang="tr-TR" dirty="0" err="1"/>
              <a:t>Fahr</a:t>
            </a:r>
            <a:r>
              <a:rPr lang="tr-TR" dirty="0"/>
              <a:t> b. </a:t>
            </a:r>
            <a:r>
              <a:rPr lang="tr-TR" dirty="0" err="1"/>
              <a:t>Hatîb</a:t>
            </a:r>
            <a:r>
              <a:rPr lang="tr-TR" dirty="0"/>
              <a:t> lakaplarıyla anılmıştır.</a:t>
            </a:r>
          </a:p>
          <a:p>
            <a:r>
              <a:rPr lang="tr-TR" dirty="0"/>
              <a:t>Künyesi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Abdillâh</a:t>
            </a:r>
            <a:r>
              <a:rPr lang="tr-TR" dirty="0"/>
              <a:t> veya </a:t>
            </a:r>
            <a:r>
              <a:rPr lang="tr-TR" dirty="0" err="1"/>
              <a:t>Ebû’l-Fadl’dır</a:t>
            </a:r>
            <a:r>
              <a:rPr lang="tr-TR" dirty="0"/>
              <a:t>.</a:t>
            </a:r>
          </a:p>
          <a:p>
            <a:r>
              <a:rPr lang="tr-TR" dirty="0"/>
              <a:t>Babası </a:t>
            </a:r>
            <a:r>
              <a:rPr lang="tr-TR" dirty="0" err="1"/>
              <a:t>Ziyauddin</a:t>
            </a:r>
            <a:r>
              <a:rPr lang="tr-TR" dirty="0"/>
              <a:t> de İmam </a:t>
            </a:r>
            <a:r>
              <a:rPr lang="tr-TR" dirty="0" err="1"/>
              <a:t>Beğavî’nin</a:t>
            </a:r>
            <a:r>
              <a:rPr lang="tr-TR" dirty="0"/>
              <a:t> sohbetinde bulunmuş, ilim ve edebiyata vakıf, fasih bir dile sahip, kelam ilmini iyi bilen bir şahıstır. Rey hatibi </a:t>
            </a:r>
            <a:r>
              <a:rPr lang="tr-TR" dirty="0" err="1"/>
              <a:t>ünvanıyla</a:t>
            </a:r>
            <a:r>
              <a:rPr lang="tr-TR" dirty="0"/>
              <a:t> meşhurdur.</a:t>
            </a:r>
          </a:p>
          <a:p>
            <a:r>
              <a:rPr lang="tr-TR" dirty="0"/>
              <a:t>İtikatta </a:t>
            </a:r>
            <a:r>
              <a:rPr lang="tr-TR" dirty="0" err="1"/>
              <a:t>Eş’arî</a:t>
            </a:r>
            <a:r>
              <a:rPr lang="tr-TR" dirty="0"/>
              <a:t>, amelde Şafiî’dir.</a:t>
            </a:r>
          </a:p>
        </p:txBody>
      </p:sp>
    </p:spTree>
    <p:extLst>
      <p:ext uri="{BB962C8B-B14F-4D97-AF65-F5344CB8AC3E}">
        <p14:creationId xmlns:p14="http://schemas.microsoft.com/office/powerpoint/2010/main" val="380879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F3C1FD-7F87-4E51-8378-26193CC0E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55846"/>
            <a:ext cx="9905999" cy="546117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Harezm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Mu’tezile</a:t>
            </a:r>
            <a:r>
              <a:rPr lang="tr-TR" dirty="0">
                <a:solidFill>
                  <a:srgbClr val="FF0000"/>
                </a:solidFill>
              </a:rPr>
              <a:t>)</a:t>
            </a:r>
            <a:r>
              <a:rPr lang="tr-TR" dirty="0"/>
              <a:t>, </a:t>
            </a:r>
            <a:r>
              <a:rPr lang="tr-TR" dirty="0" err="1"/>
              <a:t>Serahs</a:t>
            </a:r>
            <a:r>
              <a:rPr lang="tr-TR" dirty="0"/>
              <a:t>, </a:t>
            </a:r>
            <a:r>
              <a:rPr lang="tr-TR" dirty="0">
                <a:solidFill>
                  <a:srgbClr val="FF0000"/>
                </a:solidFill>
              </a:rPr>
              <a:t>Buhara (Hanefî)</a:t>
            </a:r>
            <a:r>
              <a:rPr lang="tr-TR" dirty="0"/>
              <a:t>, Semerkant, </a:t>
            </a:r>
            <a:r>
              <a:rPr lang="tr-TR" dirty="0" err="1"/>
              <a:t>Hocent</a:t>
            </a:r>
            <a:r>
              <a:rPr lang="tr-TR" dirty="0"/>
              <a:t>, </a:t>
            </a:r>
            <a:r>
              <a:rPr lang="tr-TR" dirty="0" err="1"/>
              <a:t>Benâkit</a:t>
            </a:r>
            <a:r>
              <a:rPr lang="tr-TR" dirty="0"/>
              <a:t> (</a:t>
            </a:r>
            <a:r>
              <a:rPr lang="tr-TR" dirty="0" err="1"/>
              <a:t>Maveraunnehir’de</a:t>
            </a:r>
            <a:r>
              <a:rPr lang="tr-TR" dirty="0"/>
              <a:t> bir şehir), </a:t>
            </a:r>
            <a:r>
              <a:rPr lang="tr-TR" dirty="0" err="1"/>
              <a:t>Gazne</a:t>
            </a:r>
            <a:r>
              <a:rPr lang="tr-TR" dirty="0"/>
              <a:t> ve Hint beldelerini dolaşmış ardından Buhara’ya geri dönmüştür. Ardından Rey, </a:t>
            </a:r>
            <a:r>
              <a:rPr lang="tr-TR" dirty="0" err="1"/>
              <a:t>Bâmiyân</a:t>
            </a:r>
            <a:r>
              <a:rPr lang="tr-TR" dirty="0"/>
              <a:t> (</a:t>
            </a:r>
            <a:r>
              <a:rPr lang="tr-TR" dirty="0" err="1"/>
              <a:t>Belh</a:t>
            </a:r>
            <a:r>
              <a:rPr lang="tr-TR" dirty="0"/>
              <a:t>, </a:t>
            </a:r>
            <a:r>
              <a:rPr lang="tr-TR" dirty="0" err="1"/>
              <a:t>Herat</a:t>
            </a:r>
            <a:r>
              <a:rPr lang="tr-TR" dirty="0"/>
              <a:t> ve </a:t>
            </a:r>
            <a:r>
              <a:rPr lang="tr-TR" dirty="0" err="1"/>
              <a:t>Gazne</a:t>
            </a:r>
            <a:r>
              <a:rPr lang="tr-TR" dirty="0"/>
              <a:t> arasında bir kasaba), </a:t>
            </a:r>
            <a:r>
              <a:rPr lang="tr-TR" dirty="0" err="1"/>
              <a:t>Herat’a</a:t>
            </a:r>
            <a:r>
              <a:rPr lang="tr-TR" dirty="0"/>
              <a:t> yolculuklar yapmıştır. (evlilik, çocuk, mal)</a:t>
            </a:r>
          </a:p>
          <a:p>
            <a:r>
              <a:rPr lang="tr-TR" dirty="0"/>
              <a:t>Kelâm ilmine ayrı bir sevgisi bulunmaktadır. Bu sevginin babasından ileri geldiği ifade edilmektedir. Bizzat kendisi kelâm ilminden 12.000 varak ezberlediğini söylemektedir.</a:t>
            </a:r>
          </a:p>
          <a:p>
            <a:r>
              <a:rPr lang="tr-TR" dirty="0" err="1"/>
              <a:t>Fırak</a:t>
            </a:r>
            <a:r>
              <a:rPr lang="tr-TR" dirty="0"/>
              <a:t> ilmine de vakıftır. </a:t>
            </a:r>
            <a:r>
              <a:rPr lang="tr-TR" dirty="0" err="1"/>
              <a:t>Şehristânî’nin</a:t>
            </a:r>
            <a:r>
              <a:rPr lang="tr-TR" dirty="0"/>
              <a:t> istifade ettiği kaynakların çok mutaassıp olduğunu ifade etmiş, bu yüzden eserin itimada layık olmadığını söylemiştir.</a:t>
            </a:r>
          </a:p>
          <a:p>
            <a:r>
              <a:rPr lang="tr-TR" dirty="0"/>
              <a:t>Fıkıh, Usul-i Fıkıh, felsefe, tıp, hendese, astronomi ve mantıkta da iyi bir birikime sahiptir. </a:t>
            </a:r>
          </a:p>
          <a:p>
            <a:r>
              <a:rPr lang="tr-TR" dirty="0"/>
              <a:t>Mütekellimlerin ve Müslüman filozofların hiç birisini tekfir etmemiştir. Onların temel gayelerinin Allah’ı yüceltmek olduğunu düşünmüştür. Ancak </a:t>
            </a:r>
            <a:r>
              <a:rPr lang="tr-TR" dirty="0" err="1"/>
              <a:t>Kerrâmîler</a:t>
            </a:r>
            <a:r>
              <a:rPr lang="tr-TR" dirty="0"/>
              <a:t> onun bu geniş toleransının dışında kalmışlardır. </a:t>
            </a:r>
          </a:p>
        </p:txBody>
      </p:sp>
    </p:spTree>
    <p:extLst>
      <p:ext uri="{BB962C8B-B14F-4D97-AF65-F5344CB8AC3E}">
        <p14:creationId xmlns:p14="http://schemas.microsoft.com/office/powerpoint/2010/main" val="362526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6B8F7-FCB2-4F0A-A9E4-DC8F244E4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403596"/>
            <a:ext cx="9905999" cy="5801711"/>
          </a:xfrm>
        </p:spPr>
        <p:txBody>
          <a:bodyPr/>
          <a:lstStyle/>
          <a:p>
            <a:r>
              <a:rPr lang="tr-TR" dirty="0"/>
              <a:t>Eserlerinde </a:t>
            </a:r>
            <a:r>
              <a:rPr lang="tr-TR" dirty="0" err="1"/>
              <a:t>ehl</a:t>
            </a:r>
            <a:r>
              <a:rPr lang="tr-TR" dirty="0"/>
              <a:t>-i beyte olan hürmetinden dolayı düşmanları tarafından Şiiliğe ve </a:t>
            </a:r>
            <a:r>
              <a:rPr lang="tr-TR" dirty="0" err="1"/>
              <a:t>Rafızîliğe</a:t>
            </a:r>
            <a:r>
              <a:rPr lang="tr-TR" dirty="0"/>
              <a:t> </a:t>
            </a:r>
            <a:r>
              <a:rPr lang="tr-TR" dirty="0" err="1"/>
              <a:t>isnad</a:t>
            </a:r>
            <a:r>
              <a:rPr lang="tr-TR" dirty="0"/>
              <a:t> edilmiştir. Ancak tefsirinde Hz. </a:t>
            </a:r>
            <a:r>
              <a:rPr lang="tr-TR" dirty="0" err="1"/>
              <a:t>Ebû</a:t>
            </a:r>
            <a:r>
              <a:rPr lang="tr-TR" dirty="0"/>
              <a:t> Bekir’i Hz. Ali’ye </a:t>
            </a:r>
            <a:r>
              <a:rPr lang="tr-TR" dirty="0" err="1"/>
              <a:t>tafdil</a:t>
            </a:r>
            <a:r>
              <a:rPr lang="tr-TR" dirty="0"/>
              <a:t> ettiği yerlerin bulunması bu iddia ile taban tabana zıttır. Bizzat kendisi bu iddiada bulunanlara lanet etmiştir.</a:t>
            </a:r>
          </a:p>
          <a:p>
            <a:r>
              <a:rPr lang="tr-TR" dirty="0" err="1"/>
              <a:t>Bâtınîler</a:t>
            </a:r>
            <a:r>
              <a:rPr lang="tr-TR" dirty="0"/>
              <a:t> onun kendi mezheplerinden olduğunu ifade etmişlerdir. Ancak kaynaklarda Razi’nin tefsirini </a:t>
            </a:r>
            <a:r>
              <a:rPr lang="tr-TR" dirty="0" err="1"/>
              <a:t>Batınîlerin</a:t>
            </a:r>
            <a:r>
              <a:rPr lang="tr-TR" dirty="0"/>
              <a:t> </a:t>
            </a:r>
            <a:r>
              <a:rPr lang="tr-TR" dirty="0" err="1"/>
              <a:t>te’villerini</a:t>
            </a:r>
            <a:r>
              <a:rPr lang="tr-TR" dirty="0"/>
              <a:t> reddetmek ve onlarla mücadele etmek için yazdığı bildirilmektedir. </a:t>
            </a:r>
          </a:p>
          <a:p>
            <a:r>
              <a:rPr lang="tr-TR" dirty="0"/>
              <a:t>İlk zamanlarında fakir bir hayat süre Razi, hayatının sonlarına doğru hükümdarların verdiği hediyelerle zengin olmuştur. </a:t>
            </a:r>
          </a:p>
          <a:p>
            <a:r>
              <a:rPr lang="tr-TR" dirty="0"/>
              <a:t>1 Ramazan 606 </a:t>
            </a:r>
            <a:r>
              <a:rPr lang="tr-TR" dirty="0" err="1"/>
              <a:t>yılınında</a:t>
            </a:r>
            <a:r>
              <a:rPr lang="tr-TR" dirty="0"/>
              <a:t> vefat etmiştir. </a:t>
            </a:r>
            <a:r>
              <a:rPr lang="tr-TR" dirty="0" err="1"/>
              <a:t>Kerrâmîlerin</a:t>
            </a:r>
            <a:r>
              <a:rPr lang="tr-TR" dirty="0"/>
              <a:t> kendisini zehirledikleri ve vefatıyla sevinç gösterileri yaptıkları ifade edilmiştir. Mezarının </a:t>
            </a:r>
            <a:r>
              <a:rPr lang="tr-TR" dirty="0" err="1"/>
              <a:t>Kerrâmîlerden</a:t>
            </a:r>
            <a:r>
              <a:rPr lang="tr-TR" dirty="0"/>
              <a:t> gizlenmesini ve şeriat esasları üzere gömülmesini vasiyet etmiştir.</a:t>
            </a:r>
          </a:p>
        </p:txBody>
      </p:sp>
    </p:spTree>
    <p:extLst>
      <p:ext uri="{BB962C8B-B14F-4D97-AF65-F5344CB8AC3E}">
        <p14:creationId xmlns:p14="http://schemas.microsoft.com/office/powerpoint/2010/main" val="185381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F40205-A710-47C6-AACF-BC84413C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19256"/>
          </a:xfrm>
        </p:spPr>
        <p:txBody>
          <a:bodyPr/>
          <a:lstStyle/>
          <a:p>
            <a:r>
              <a:rPr lang="tr-TR" dirty="0" err="1"/>
              <a:t>MEFÂTÎHu’l</a:t>
            </a:r>
            <a:r>
              <a:rPr lang="tr-TR" dirty="0"/>
              <a:t>-ĞAYB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61F369-F54A-4B28-A7E3-3D6E9F32A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09964"/>
            <a:ext cx="9905999" cy="42812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Kelam ve felsefe yolunu benimseyen bir müfessir olan Razi bu yolda fazla bir fayda temin edemediğini itiraf ederek </a:t>
            </a:r>
            <a:r>
              <a:rPr lang="tr-TR" dirty="0" err="1"/>
              <a:t>Kur’ânî</a:t>
            </a:r>
            <a:r>
              <a:rPr lang="tr-TR" dirty="0"/>
              <a:t> hikmetin </a:t>
            </a:r>
            <a:r>
              <a:rPr lang="tr-TR" dirty="0" err="1"/>
              <a:t>kelâmî</a:t>
            </a:r>
            <a:r>
              <a:rPr lang="tr-TR" dirty="0"/>
              <a:t> yolların hepsinden sağlam olduğunu ifade etmiştir. Eserde felsefeciler ve </a:t>
            </a:r>
            <a:r>
              <a:rPr lang="tr-TR" dirty="0" err="1"/>
              <a:t>tabiatçılara</a:t>
            </a:r>
            <a:r>
              <a:rPr lang="tr-TR" dirty="0"/>
              <a:t> cevaplar vermeye çalışmış, onların yanlış görüşlerini eleştirmiştir. </a:t>
            </a:r>
          </a:p>
          <a:p>
            <a:r>
              <a:rPr lang="tr-TR" dirty="0"/>
              <a:t>Fatiha tefsirinde tefsirindeki metodunu ortaya koymaya çalışmıştır.</a:t>
            </a:r>
          </a:p>
          <a:p>
            <a:r>
              <a:rPr lang="tr-TR" dirty="0"/>
              <a:t>Sure başlangıçlarında o sureden elde edilen faydaları kaydetmiştir.</a:t>
            </a:r>
          </a:p>
          <a:p>
            <a:r>
              <a:rPr lang="tr-TR" dirty="0"/>
              <a:t>Tefsirde ilmî meseleler, hikmetler, terbiye, belagat, </a:t>
            </a:r>
            <a:r>
              <a:rPr lang="tr-TR" dirty="0" err="1"/>
              <a:t>kelâmî</a:t>
            </a:r>
            <a:r>
              <a:rPr lang="tr-TR" dirty="0"/>
              <a:t> ve fıkhî meseleler, astronomi ilmine dair kimi açıklamalar yer alır. Bu bakımdan «Razi’nin tefsiri tefsirden başka her şeyi içerir» diyerek müellifi eleştirenler vardır. Ancak </a:t>
            </a:r>
            <a:r>
              <a:rPr lang="tr-TR" dirty="0" err="1"/>
              <a:t>Tâcuddîn</a:t>
            </a:r>
            <a:r>
              <a:rPr lang="tr-TR" dirty="0"/>
              <a:t> es-</a:t>
            </a:r>
            <a:r>
              <a:rPr lang="tr-TR" dirty="0" err="1"/>
              <a:t>Subkî</a:t>
            </a:r>
            <a:r>
              <a:rPr lang="tr-TR" dirty="0"/>
              <a:t>: «Onun tefsiri, tefsirle birlikte her şeyi içerir» diyerek bu eleştiriye bir nevi cevap vermiştir.</a:t>
            </a:r>
          </a:p>
        </p:txBody>
      </p:sp>
    </p:spTree>
    <p:extLst>
      <p:ext uri="{BB962C8B-B14F-4D97-AF65-F5344CB8AC3E}">
        <p14:creationId xmlns:p14="http://schemas.microsoft.com/office/powerpoint/2010/main" val="382738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F4F7BF-DD68-4CCB-9A49-836782FAA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458" y="439153"/>
            <a:ext cx="10052384" cy="564281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Razi’nin eserini ahir ömründe yazdığı bilinmektedir. Eserini tamamlayamadığına dair bir görüş bulunmaktadır.</a:t>
            </a:r>
          </a:p>
          <a:p>
            <a:r>
              <a:rPr lang="tr-TR" dirty="0"/>
              <a:t>Tefsiri yazış gayesi aklî kanunlar ışığında Kur’an’a gelecek saldırıları durdurmaktır.</a:t>
            </a:r>
          </a:p>
          <a:p>
            <a:r>
              <a:rPr lang="tr-TR" dirty="0"/>
              <a:t>Eserde konuları mesele </a:t>
            </a:r>
            <a:r>
              <a:rPr lang="tr-TR" dirty="0" err="1"/>
              <a:t>mesele</a:t>
            </a:r>
            <a:r>
              <a:rPr lang="tr-TR" dirty="0"/>
              <a:t> ele alır ve konunun fazla dağılmasına izin vermez.</a:t>
            </a:r>
          </a:p>
          <a:p>
            <a:r>
              <a:rPr lang="tr-TR" dirty="0"/>
              <a:t>Kelâm, fıkıh, tasavvuf, belagat, şiir, lügat ilimlerinden faydalanır. </a:t>
            </a:r>
          </a:p>
          <a:p>
            <a:r>
              <a:rPr lang="tr-TR" dirty="0"/>
              <a:t>Tefsirde aklı fazlasıyla önemser. Bu hususta geçmişten gelen rivayetleri eleştiriye tabi tutarak doğruluğunu yanlışlığını süzerek alır. (</a:t>
            </a:r>
            <a:r>
              <a:rPr lang="tr-TR" dirty="0" err="1"/>
              <a:t>İbn</a:t>
            </a:r>
            <a:r>
              <a:rPr lang="tr-TR" dirty="0"/>
              <a:t> Abbas)</a:t>
            </a:r>
          </a:p>
          <a:p>
            <a:r>
              <a:rPr lang="tr-TR" dirty="0"/>
              <a:t>İlk olarak </a:t>
            </a:r>
            <a:r>
              <a:rPr lang="tr-TR" dirty="0" err="1"/>
              <a:t>Kur’ân’ı</a:t>
            </a:r>
            <a:r>
              <a:rPr lang="tr-TR" dirty="0"/>
              <a:t> </a:t>
            </a:r>
            <a:r>
              <a:rPr lang="tr-TR" dirty="0" err="1"/>
              <a:t>Kur’ân</a:t>
            </a:r>
            <a:r>
              <a:rPr lang="tr-TR" dirty="0"/>
              <a:t> ayetleri ile tefsire çalışır. </a:t>
            </a:r>
          </a:p>
          <a:p>
            <a:r>
              <a:rPr lang="tr-TR" dirty="0"/>
              <a:t>Hadisleri naklederken rivayet ve dirayet tefsirlerinden istifade etmiştir. Bu hususta eleştiri almıştır. (</a:t>
            </a:r>
            <a:r>
              <a:rPr lang="tr-TR" dirty="0" err="1"/>
              <a:t>Zehebî</a:t>
            </a:r>
            <a:r>
              <a:rPr lang="tr-TR" dirty="0"/>
              <a:t>, </a:t>
            </a:r>
            <a:r>
              <a:rPr lang="tr-TR" dirty="0" err="1"/>
              <a:t>Reşid</a:t>
            </a:r>
            <a:r>
              <a:rPr lang="tr-TR" dirty="0"/>
              <a:t> </a:t>
            </a:r>
            <a:r>
              <a:rPr lang="tr-TR" dirty="0" err="1"/>
              <a:t>Rıda</a:t>
            </a:r>
            <a:r>
              <a:rPr lang="tr-TR" dirty="0"/>
              <a:t>)</a:t>
            </a:r>
          </a:p>
          <a:p>
            <a:r>
              <a:rPr lang="tr-TR" dirty="0"/>
              <a:t>Ayetlerin lügat yönlerini izah sadedinde </a:t>
            </a:r>
            <a:r>
              <a:rPr lang="tr-TR" dirty="0" err="1"/>
              <a:t>lugatçıların</a:t>
            </a:r>
            <a:r>
              <a:rPr lang="tr-TR" dirty="0"/>
              <a:t> tefsirlerinden istifade etmiştir.</a:t>
            </a:r>
          </a:p>
          <a:p>
            <a:r>
              <a:rPr lang="tr-TR" dirty="0" err="1"/>
              <a:t>Lugat</a:t>
            </a:r>
            <a:r>
              <a:rPr lang="tr-TR" dirty="0"/>
              <a:t> ve Nahivde </a:t>
            </a:r>
            <a:r>
              <a:rPr lang="tr-TR" dirty="0" err="1"/>
              <a:t>Ferra</a:t>
            </a:r>
            <a:r>
              <a:rPr lang="tr-TR" dirty="0"/>
              <a:t>, </a:t>
            </a:r>
            <a:r>
              <a:rPr lang="tr-TR" dirty="0" err="1"/>
              <a:t>Kaffâl</a:t>
            </a:r>
            <a:r>
              <a:rPr lang="tr-TR" dirty="0"/>
              <a:t> (</a:t>
            </a:r>
            <a:r>
              <a:rPr lang="tr-TR" dirty="0" err="1"/>
              <a:t>Eş’arî</a:t>
            </a:r>
            <a:r>
              <a:rPr lang="tr-TR" dirty="0"/>
              <a:t>) ve </a:t>
            </a:r>
            <a:r>
              <a:rPr lang="tr-TR" dirty="0" err="1"/>
              <a:t>Zeccâc’dan</a:t>
            </a:r>
            <a:r>
              <a:rPr lang="tr-TR" dirty="0"/>
              <a:t> istifade eder.</a:t>
            </a:r>
          </a:p>
        </p:txBody>
      </p:sp>
    </p:spTree>
    <p:extLst>
      <p:ext uri="{BB962C8B-B14F-4D97-AF65-F5344CB8AC3E}">
        <p14:creationId xmlns:p14="http://schemas.microsoft.com/office/powerpoint/2010/main" val="285757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809BC8-B619-41F5-A667-7C29DDCE7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521" y="204536"/>
            <a:ext cx="9944100" cy="6298532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/>
              <a:t>Mu’tezili</a:t>
            </a:r>
            <a:r>
              <a:rPr lang="tr-TR" dirty="0"/>
              <a:t> tefsirlerden Ebu Ali el-</a:t>
            </a:r>
            <a:r>
              <a:rPr lang="tr-TR" dirty="0" err="1"/>
              <a:t>Cubbâî</a:t>
            </a:r>
            <a:r>
              <a:rPr lang="tr-TR" dirty="0"/>
              <a:t>, Ebu </a:t>
            </a:r>
            <a:r>
              <a:rPr lang="tr-TR" dirty="0" err="1"/>
              <a:t>Muslim</a:t>
            </a:r>
            <a:r>
              <a:rPr lang="tr-TR" dirty="0"/>
              <a:t> el-</a:t>
            </a:r>
            <a:r>
              <a:rPr lang="tr-TR" dirty="0" err="1"/>
              <a:t>Isfehânî</a:t>
            </a:r>
            <a:r>
              <a:rPr lang="tr-TR" dirty="0"/>
              <a:t>, Kadı </a:t>
            </a:r>
            <a:r>
              <a:rPr lang="tr-TR" dirty="0" err="1"/>
              <a:t>Abdulcebbâr</a:t>
            </a:r>
            <a:r>
              <a:rPr lang="tr-TR" dirty="0"/>
              <a:t>, Ebu Bekir el-</a:t>
            </a:r>
            <a:r>
              <a:rPr lang="tr-TR" dirty="0" err="1"/>
              <a:t>Esamm</a:t>
            </a:r>
            <a:r>
              <a:rPr lang="tr-TR" dirty="0"/>
              <a:t>, Ali b. İsa er-</a:t>
            </a:r>
            <a:r>
              <a:rPr lang="tr-TR" dirty="0" err="1"/>
              <a:t>Rummânî</a:t>
            </a:r>
            <a:r>
              <a:rPr lang="tr-TR" dirty="0"/>
              <a:t>, </a:t>
            </a:r>
            <a:r>
              <a:rPr lang="tr-TR" dirty="0" err="1"/>
              <a:t>Zemahşerî’den</a:t>
            </a:r>
            <a:r>
              <a:rPr lang="tr-TR" dirty="0"/>
              <a:t> fazlaca istifade etmiştir.</a:t>
            </a:r>
          </a:p>
          <a:p>
            <a:r>
              <a:rPr lang="tr-TR" dirty="0"/>
              <a:t>Kur’an’da yabancı kelime bulunmadığı görüşünü benimser. </a:t>
            </a:r>
            <a:r>
              <a:rPr lang="tr-TR" dirty="0" err="1"/>
              <a:t>Siccil’in</a:t>
            </a:r>
            <a:r>
              <a:rPr lang="tr-TR" dirty="0"/>
              <a:t> Farsça, </a:t>
            </a:r>
            <a:r>
              <a:rPr lang="tr-TR" dirty="0" err="1"/>
              <a:t>Mişkat’ın</a:t>
            </a:r>
            <a:r>
              <a:rPr lang="tr-TR" dirty="0"/>
              <a:t> </a:t>
            </a:r>
            <a:r>
              <a:rPr lang="tr-TR" dirty="0" err="1"/>
              <a:t>Habeşçe</a:t>
            </a:r>
            <a:r>
              <a:rPr lang="tr-TR" dirty="0"/>
              <a:t>, </a:t>
            </a:r>
            <a:r>
              <a:rPr lang="tr-TR" dirty="0" err="1"/>
              <a:t>Kıstas’ın</a:t>
            </a:r>
            <a:r>
              <a:rPr lang="tr-TR" dirty="0"/>
              <a:t> Rumca olduğunu söyleyenlere ayetlerde geçen </a:t>
            </a:r>
            <a:r>
              <a:rPr lang="ar-SA" dirty="0"/>
              <a:t>قرآنًا عربيًّا</a:t>
            </a:r>
            <a:r>
              <a:rPr lang="tr-TR" dirty="0"/>
              <a:t> ifadeleri ve </a:t>
            </a:r>
            <a:r>
              <a:rPr lang="ar-SA" dirty="0"/>
              <a:t>وما أرسلنا من رسول إلا بلسان قومه</a:t>
            </a:r>
            <a:r>
              <a:rPr lang="tr-TR" dirty="0"/>
              <a:t> (İbrahim 14/4) ayetlerini delil getirmek suretiyle itiraz eder.</a:t>
            </a:r>
          </a:p>
          <a:p>
            <a:r>
              <a:rPr lang="tr-TR" dirty="0" err="1"/>
              <a:t>Sebeb</a:t>
            </a:r>
            <a:r>
              <a:rPr lang="tr-TR" dirty="0"/>
              <a:t>-i </a:t>
            </a:r>
            <a:r>
              <a:rPr lang="tr-TR" dirty="0" err="1"/>
              <a:t>Nuzul</a:t>
            </a:r>
            <a:r>
              <a:rPr lang="tr-TR" dirty="0"/>
              <a:t> rivayetlerine ehemmiyet verir. Bir ayetin çeşitli </a:t>
            </a:r>
            <a:r>
              <a:rPr lang="tr-TR" dirty="0" err="1"/>
              <a:t>sebebler</a:t>
            </a:r>
            <a:r>
              <a:rPr lang="tr-TR" dirty="0"/>
              <a:t> için indirildiğini kabulde bir sorun görmez.</a:t>
            </a:r>
          </a:p>
          <a:p>
            <a:r>
              <a:rPr lang="tr-TR" dirty="0" err="1"/>
              <a:t>İsrailiyyat</a:t>
            </a:r>
            <a:r>
              <a:rPr lang="tr-TR" dirty="0"/>
              <a:t> rivayetlerine karşı genel olarak mesafelidir. Bu rivayetleri aklın süzgecinden geçirmeden kabule pek yanaşmaz. Ancak eserde bu tarz rivayetleri kullandığı da görülmektedir.</a:t>
            </a:r>
          </a:p>
          <a:p>
            <a:r>
              <a:rPr lang="tr-TR" dirty="0"/>
              <a:t>Peygamberlerin ismeti hususunda oldukça hassastır.</a:t>
            </a:r>
          </a:p>
          <a:p>
            <a:r>
              <a:rPr lang="tr-TR" dirty="0"/>
              <a:t>Çeşitli kıraat tercihlerine ve bu </a:t>
            </a:r>
            <a:r>
              <a:rPr lang="tr-TR" dirty="0" err="1"/>
              <a:t>kıraatların</a:t>
            </a:r>
            <a:r>
              <a:rPr lang="tr-TR" dirty="0"/>
              <a:t> </a:t>
            </a:r>
            <a:r>
              <a:rPr lang="tr-TR" dirty="0" err="1"/>
              <a:t>irab</a:t>
            </a:r>
            <a:r>
              <a:rPr lang="tr-TR" dirty="0"/>
              <a:t> yönlerine ehemmiyet verir.</a:t>
            </a:r>
          </a:p>
          <a:p>
            <a:r>
              <a:rPr lang="tr-TR" dirty="0"/>
              <a:t>Şaz </a:t>
            </a:r>
            <a:r>
              <a:rPr lang="tr-TR" dirty="0" err="1"/>
              <a:t>kıraatları</a:t>
            </a:r>
            <a:r>
              <a:rPr lang="tr-TR" dirty="0"/>
              <a:t> terk eder. Bunların kati bir delil olmadığını söyler. </a:t>
            </a:r>
            <a:r>
              <a:rPr lang="tr-TR" dirty="0" err="1"/>
              <a:t>İbn</a:t>
            </a:r>
            <a:r>
              <a:rPr lang="tr-TR" dirty="0"/>
              <a:t> Abbas’tan gelen </a:t>
            </a:r>
            <a:r>
              <a:rPr lang="ar-SA" dirty="0"/>
              <a:t>وقضى ربّك</a:t>
            </a:r>
            <a:r>
              <a:rPr lang="tr-TR" dirty="0"/>
              <a:t> ifadesinin </a:t>
            </a:r>
            <a:r>
              <a:rPr lang="ar-SA" dirty="0"/>
              <a:t>ووصّى</a:t>
            </a:r>
            <a:r>
              <a:rPr lang="tr-TR" dirty="0"/>
              <a:t> dan geldiğini ve kelimedeki </a:t>
            </a:r>
            <a:r>
              <a:rPr lang="tr-TR" dirty="0" err="1"/>
              <a:t>sad</a:t>
            </a:r>
            <a:r>
              <a:rPr lang="tr-TR" dirty="0"/>
              <a:t> harfinden dolayı bir </a:t>
            </a:r>
            <a:r>
              <a:rPr lang="tr-TR" dirty="0" err="1"/>
              <a:t>vav’ın</a:t>
            </a:r>
            <a:r>
              <a:rPr lang="tr-TR" dirty="0"/>
              <a:t> düştüğünü böylelikle ifadenin </a:t>
            </a:r>
            <a:r>
              <a:rPr lang="ar-SA" dirty="0"/>
              <a:t>وقضى</a:t>
            </a:r>
            <a:r>
              <a:rPr lang="tr-TR" dirty="0"/>
              <a:t> olduğunu bildiren rivayeti ciddiyetten ve hakikatten uzak olarak niteler. Böyle bir tutumun Kur’an’ın tamamına teşmil edilebileceğinden din için büyük </a:t>
            </a:r>
            <a:r>
              <a:rPr lang="tr-TR" dirty="0" err="1"/>
              <a:t>ta’n</a:t>
            </a:r>
            <a:r>
              <a:rPr lang="tr-TR" dirty="0"/>
              <a:t> vesilesi olacağını söyler. </a:t>
            </a:r>
            <a:r>
              <a:rPr lang="tr-TR" dirty="0" err="1"/>
              <a:t>Sibeveyh’in</a:t>
            </a:r>
            <a:r>
              <a:rPr lang="tr-TR" dirty="0"/>
              <a:t> </a:t>
            </a:r>
            <a:r>
              <a:rPr lang="ar-SA" dirty="0"/>
              <a:t>والسارقَ والسارقةَ</a:t>
            </a:r>
            <a:r>
              <a:rPr lang="tr-TR" dirty="0"/>
              <a:t> kıraatini de tevatüre aykırılıktan ötürü eleştirir.</a:t>
            </a:r>
          </a:p>
        </p:txBody>
      </p:sp>
    </p:spTree>
    <p:extLst>
      <p:ext uri="{BB962C8B-B14F-4D97-AF65-F5344CB8AC3E}">
        <p14:creationId xmlns:p14="http://schemas.microsoft.com/office/powerpoint/2010/main" val="427354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73AEFE-E694-4195-B288-A3F1F8414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253" y="222584"/>
            <a:ext cx="10112542" cy="5895474"/>
          </a:xfrm>
        </p:spPr>
        <p:txBody>
          <a:bodyPr/>
          <a:lstStyle/>
          <a:p>
            <a:r>
              <a:rPr lang="tr-TR" dirty="0"/>
              <a:t>Ayetlerin ve surelerin tertibine fazlasıyla ehemmiyet verir. Nazım bütünlüğünü oldukça önemser, yorumlarında ve tercihlerinde faydalandığı en önemli enstrümanlardan biridir. (</a:t>
            </a:r>
            <a:r>
              <a:rPr lang="tr-TR" dirty="0" err="1"/>
              <a:t>İ’caz</a:t>
            </a:r>
            <a:r>
              <a:rPr lang="tr-TR" dirty="0"/>
              <a:t>)</a:t>
            </a:r>
          </a:p>
          <a:p>
            <a:r>
              <a:rPr lang="tr-TR" dirty="0" err="1"/>
              <a:t>Kevnî</a:t>
            </a:r>
            <a:r>
              <a:rPr lang="tr-TR" dirty="0"/>
              <a:t> ayetleri yorumlamak gerektiğini, bu ayetlerin insanları düşünmeye teşvik ettiğini ifade eder ve tefsirde bu tarz yorumlara yer verir.</a:t>
            </a:r>
          </a:p>
          <a:p>
            <a:r>
              <a:rPr lang="tr-TR" dirty="0"/>
              <a:t>Şafii mezhebini benimsemekle beraber mutaassıp bir Şafii değildir. Örneğin Fatiha’dan sonra söylenen «amin» lafzının hafi okunmasını daha uygun bularak İmam-ı </a:t>
            </a:r>
            <a:r>
              <a:rPr lang="tr-TR" dirty="0" err="1"/>
              <a:t>Azam’ın</a:t>
            </a:r>
            <a:r>
              <a:rPr lang="tr-TR" dirty="0"/>
              <a:t> görüşünü mezhep imamının görüşüne tercih etmiştir. (</a:t>
            </a:r>
            <a:r>
              <a:rPr lang="tr-TR" dirty="0" err="1"/>
              <a:t>Cessas</a:t>
            </a:r>
            <a:r>
              <a:rPr lang="tr-TR" dirty="0"/>
              <a:t>)</a:t>
            </a:r>
          </a:p>
          <a:p>
            <a:r>
              <a:rPr lang="tr-TR" dirty="0"/>
              <a:t>Neshi kabul etmekle beraber (</a:t>
            </a:r>
            <a:r>
              <a:rPr lang="tr-TR" dirty="0" err="1"/>
              <a:t>Mahsul’ünde</a:t>
            </a:r>
            <a:r>
              <a:rPr lang="tr-TR" dirty="0"/>
              <a:t> meseleyi anlatıp kabul etmiştir) tefsirinde neshin sayısını oldukça aza indirmeye çalıştığı bu hususta da </a:t>
            </a:r>
            <a:r>
              <a:rPr lang="tr-TR" dirty="0" err="1"/>
              <a:t>Mu’tezilî</a:t>
            </a:r>
            <a:r>
              <a:rPr lang="tr-TR" dirty="0"/>
              <a:t> müfessir </a:t>
            </a:r>
            <a:r>
              <a:rPr lang="tr-TR" dirty="0" err="1"/>
              <a:t>Ebû</a:t>
            </a:r>
            <a:r>
              <a:rPr lang="tr-TR" dirty="0"/>
              <a:t> Müslim el-</a:t>
            </a:r>
            <a:r>
              <a:rPr lang="tr-TR" dirty="0" err="1"/>
              <a:t>Isfehânî’den</a:t>
            </a:r>
            <a:r>
              <a:rPr lang="tr-TR" dirty="0"/>
              <a:t> etkilendiği ifade edilmiştir.</a:t>
            </a:r>
          </a:p>
          <a:p>
            <a:r>
              <a:rPr lang="tr-TR" dirty="0"/>
              <a:t>Eserde kendisini tasavvuf erbabından addettiği yerlere rastlanmaktadır.</a:t>
            </a:r>
          </a:p>
        </p:txBody>
      </p:sp>
    </p:spTree>
    <p:extLst>
      <p:ext uri="{BB962C8B-B14F-4D97-AF65-F5344CB8AC3E}">
        <p14:creationId xmlns:p14="http://schemas.microsoft.com/office/powerpoint/2010/main" val="328372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8FB937-591F-416E-A331-AC511C997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252" y="276726"/>
            <a:ext cx="10022305" cy="593758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Tefsirdeki </a:t>
            </a:r>
            <a:r>
              <a:rPr lang="tr-TR" dirty="0" err="1"/>
              <a:t>kelami</a:t>
            </a:r>
            <a:r>
              <a:rPr lang="tr-TR" dirty="0"/>
              <a:t> mücadelesini ekseriyetle </a:t>
            </a:r>
            <a:r>
              <a:rPr lang="tr-TR" dirty="0" err="1"/>
              <a:t>Mu’tezile</a:t>
            </a:r>
            <a:r>
              <a:rPr lang="tr-TR" dirty="0"/>
              <a:t> ve Şia’ya karşı yürütmüştür.</a:t>
            </a:r>
          </a:p>
          <a:p>
            <a:r>
              <a:rPr lang="tr-TR" dirty="0"/>
              <a:t>Şiilerin </a:t>
            </a:r>
            <a:r>
              <a:rPr lang="ar-SA" b="1" dirty="0"/>
              <a:t>وَفَضَّلَ اللَّهُ الْمُجَاهِدِينَ عَلَى الْقَاعِدِينَ أَجْرًا عَظِيمًا</a:t>
            </a:r>
            <a:r>
              <a:rPr lang="tr-TR" b="1" dirty="0"/>
              <a:t> </a:t>
            </a:r>
            <a:r>
              <a:rPr lang="tr-TR" dirty="0"/>
              <a:t>ayetini delil alarak Hz. Ali’nin Hz. Ebu Bekir’den daha fazla cihat yaptığını bu yüzden ondan daha </a:t>
            </a:r>
            <a:r>
              <a:rPr lang="tr-TR" dirty="0" err="1"/>
              <a:t>efdal</a:t>
            </a:r>
            <a:r>
              <a:rPr lang="tr-TR" dirty="0"/>
              <a:t> olduğunu iddia ettiklerini söyler ve bu görüşü Hz. Peygamber kıyasıyla çürütmeye çalışır.</a:t>
            </a:r>
          </a:p>
          <a:p>
            <a:r>
              <a:rPr lang="tr-TR" dirty="0"/>
              <a:t>Eserde </a:t>
            </a:r>
            <a:r>
              <a:rPr lang="tr-TR" dirty="0" err="1"/>
              <a:t>Hırıstiyanlar</a:t>
            </a:r>
            <a:r>
              <a:rPr lang="tr-TR" dirty="0"/>
              <a:t> ve Yahudilerin itikatları ile ilgili eleştirilere de yer verir.</a:t>
            </a:r>
          </a:p>
          <a:p>
            <a:r>
              <a:rPr lang="tr-TR" dirty="0" err="1"/>
              <a:t>İcazu’l</a:t>
            </a:r>
            <a:r>
              <a:rPr lang="tr-TR" dirty="0"/>
              <a:t>-Kur’an’ı oldukça önemser. </a:t>
            </a:r>
            <a:r>
              <a:rPr lang="tr-TR" dirty="0" err="1"/>
              <a:t>Garib</a:t>
            </a:r>
            <a:r>
              <a:rPr lang="tr-TR" dirty="0"/>
              <a:t> kelimeleri, nazmı icaz yönlerinden bir yön olarak görür.</a:t>
            </a:r>
          </a:p>
          <a:p>
            <a:r>
              <a:rPr lang="tr-TR" dirty="0"/>
              <a:t>Bazen kendisine ulaşan tefsirlerin haricinde orijinal başka yorumlar daha ilave ettiği görülür.</a:t>
            </a:r>
            <a:r>
              <a:rPr lang="ar-SA" dirty="0"/>
              <a:t> </a:t>
            </a:r>
            <a:r>
              <a:rPr lang="ar-SA" b="1" dirty="0"/>
              <a:t>وَأَلْقَيْنَا عَلَى كُرْسِيِّهِ جَسَدًا</a:t>
            </a:r>
          </a:p>
          <a:p>
            <a:r>
              <a:rPr lang="tr-TR" dirty="0"/>
              <a:t>Razi’nin bu tefsiri </a:t>
            </a:r>
            <a:r>
              <a:rPr lang="tr-TR" dirty="0" err="1"/>
              <a:t>Beydavî</a:t>
            </a:r>
            <a:r>
              <a:rPr lang="tr-TR" dirty="0"/>
              <a:t>, Ebu </a:t>
            </a:r>
            <a:r>
              <a:rPr lang="tr-TR" dirty="0" err="1"/>
              <a:t>Hayyan</a:t>
            </a:r>
            <a:r>
              <a:rPr lang="tr-TR" dirty="0"/>
              <a:t> el-</a:t>
            </a:r>
            <a:r>
              <a:rPr lang="tr-TR" dirty="0" err="1"/>
              <a:t>Endelûsi</a:t>
            </a:r>
            <a:r>
              <a:rPr lang="tr-TR" dirty="0"/>
              <a:t>,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Kesîr</a:t>
            </a:r>
            <a:r>
              <a:rPr lang="tr-TR" dirty="0"/>
              <a:t>, </a:t>
            </a:r>
            <a:r>
              <a:rPr lang="tr-TR" dirty="0" err="1"/>
              <a:t>Âlûsî</a:t>
            </a:r>
            <a:r>
              <a:rPr lang="tr-TR" dirty="0"/>
              <a:t>, </a:t>
            </a:r>
            <a:r>
              <a:rPr lang="tr-TR" dirty="0" err="1"/>
              <a:t>Ebus’suud</a:t>
            </a:r>
            <a:r>
              <a:rPr lang="tr-TR" dirty="0"/>
              <a:t>, </a:t>
            </a:r>
            <a:r>
              <a:rPr lang="tr-TR" dirty="0" err="1"/>
              <a:t>Meraği</a:t>
            </a:r>
            <a:r>
              <a:rPr lang="tr-TR" dirty="0"/>
              <a:t>, Elmalılı, </a:t>
            </a:r>
            <a:r>
              <a:rPr lang="tr-TR" dirty="0" err="1"/>
              <a:t>Abduh</a:t>
            </a:r>
            <a:r>
              <a:rPr lang="tr-TR" dirty="0"/>
              <a:t> ve </a:t>
            </a:r>
            <a:r>
              <a:rPr lang="tr-TR" dirty="0" err="1"/>
              <a:t>Reşid</a:t>
            </a:r>
            <a:r>
              <a:rPr lang="tr-TR" dirty="0"/>
              <a:t> </a:t>
            </a:r>
            <a:r>
              <a:rPr lang="tr-TR" dirty="0" err="1"/>
              <a:t>Rıdâ’nın</a:t>
            </a:r>
            <a:r>
              <a:rPr lang="tr-TR" dirty="0"/>
              <a:t> tefsirlerini etkileyen önemli bir eserdir.</a:t>
            </a:r>
          </a:p>
        </p:txBody>
      </p:sp>
    </p:spTree>
    <p:extLst>
      <p:ext uri="{BB962C8B-B14F-4D97-AF65-F5344CB8AC3E}">
        <p14:creationId xmlns:p14="http://schemas.microsoft.com/office/powerpoint/2010/main" val="2459868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802</TotalTime>
  <Words>1053</Words>
  <Application>Microsoft Macintosh PowerPoint</Application>
  <PresentationFormat>Geniş ekran</PresentationFormat>
  <Paragraphs>54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Devre</vt:lpstr>
      <vt:lpstr>FAHREDDÎN ER-RÂZÎ</vt:lpstr>
      <vt:lpstr>FAHREDDÎN ER-RÂZÎ</vt:lpstr>
      <vt:lpstr>PowerPoint Sunusu</vt:lpstr>
      <vt:lpstr>PowerPoint Sunusu</vt:lpstr>
      <vt:lpstr>MEFÂTÎHu’l-ĞAYB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FAHREDDÎN ER-RÂZÎ</dc:title>
  <dc:creator>Muhammet Sacit Kurt</dc:creator>
  <cp:lastModifiedBy>Microsoft Office User</cp:lastModifiedBy>
  <cp:revision>20</cp:revision>
  <dcterms:created xsi:type="dcterms:W3CDTF">2019-11-14T04:24:40Z</dcterms:created>
  <dcterms:modified xsi:type="dcterms:W3CDTF">2021-05-31T05:37:15Z</dcterms:modified>
</cp:coreProperties>
</file>